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72" r:id="rId1"/>
  </p:sldMasterIdLst>
  <p:notesMasterIdLst>
    <p:notesMasterId r:id="rId20"/>
  </p:notesMasterIdLst>
  <p:handoutMasterIdLst>
    <p:handoutMasterId r:id="rId21"/>
  </p:handoutMasterIdLst>
  <p:sldIdLst>
    <p:sldId id="256" r:id="rId2"/>
    <p:sldId id="257" r:id="rId3"/>
    <p:sldId id="261" r:id="rId4"/>
    <p:sldId id="359" r:id="rId5"/>
    <p:sldId id="371" r:id="rId6"/>
    <p:sldId id="264" r:id="rId7"/>
    <p:sldId id="266" r:id="rId8"/>
    <p:sldId id="384" r:id="rId9"/>
    <p:sldId id="386" r:id="rId10"/>
    <p:sldId id="385" r:id="rId11"/>
    <p:sldId id="388" r:id="rId12"/>
    <p:sldId id="387" r:id="rId13"/>
    <p:sldId id="389" r:id="rId14"/>
    <p:sldId id="390" r:id="rId15"/>
    <p:sldId id="391" r:id="rId16"/>
    <p:sldId id="380" r:id="rId17"/>
    <p:sldId id="274" r:id="rId18"/>
    <p:sldId id="383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4386"/>
    <p:restoredTop sz="86501"/>
  </p:normalViewPr>
  <p:slideViewPr>
    <p:cSldViewPr snapToGrid="0" snapToObjects="1">
      <p:cViewPr varScale="1">
        <p:scale>
          <a:sx n="160" d="100"/>
          <a:sy n="160" d="100"/>
        </p:scale>
        <p:origin x="1192" y="1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12" d="100"/>
          <a:sy n="112" d="100"/>
        </p:scale>
        <p:origin x="3680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27F17BA-058B-F848-B184-4EC87368E4E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71070D-2CAB-F24F-9EA8-F2F9B0CC6E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6B0541-0E19-3140-A75D-83F0091FD087}" type="datetimeFigureOut">
              <a:rPr lang="en-US" smtClean="0"/>
              <a:t>2/15/24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684A8B-F9AA-BE4C-AED6-C472EDCC972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488501-5C1D-424B-9FA0-018D42C28D2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CAB201-4CB2-A14C-A362-013C9301991E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A13915B-38F1-BD42-9395-3BB3E674A2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2989" y="8685213"/>
            <a:ext cx="2210435" cy="439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7215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C6759A-F17A-D54D-8D7A-CB146702B30D}" type="datetimeFigureOut">
              <a:rPr lang="en-US" smtClean="0"/>
              <a:t>2/15/24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9E7691-A93E-264A-93A6-CD1131F735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52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5988" y="4500748"/>
            <a:ext cx="11234957" cy="1452336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0ACF7-8509-804D-ADEE-C103A3F416A4}" type="datetime1">
              <a:rPr lang="en-US" smtClean="0"/>
              <a:t>2/15/24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Data Transfer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A569432-77A0-D147-A3F3-E4259A568A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62"/>
          <a:stretch/>
        </p:blipFill>
        <p:spPr>
          <a:xfrm>
            <a:off x="0" y="0"/>
            <a:ext cx="12208412" cy="4500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6058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68F115-3588-3B45-B776-636411E9CA15}" type="datetime1">
              <a:rPr lang="en-US" smtClean="0"/>
              <a:t>2/15/24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Data Transfer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BDAD1CF-C0A8-EF47-AA7B-2F3C34BEE709}"/>
              </a:ext>
            </a:extLst>
          </p:cNvPr>
          <p:cNvCxnSpPr>
            <a:cxnSpLocks/>
          </p:cNvCxnSpPr>
          <p:nvPr userDrawn="1"/>
        </p:nvCxnSpPr>
        <p:spPr>
          <a:xfrm>
            <a:off x="486888" y="1360914"/>
            <a:ext cx="1124593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97476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16D19-42C2-644A-9453-D04259B0A807}" type="datetime1">
              <a:rPr lang="en-US" smtClean="0"/>
              <a:t>2/15/24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Data Transfer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966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47927-0EFB-1641-A908-E5C6D1390F89}" type="datetime1">
              <a:rPr lang="en-US" smtClean="0"/>
              <a:t>2/15/24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Data Transfer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445370A-F3CB-5C43-AFAD-7E7757C35DDA}"/>
              </a:ext>
            </a:extLst>
          </p:cNvPr>
          <p:cNvCxnSpPr>
            <a:cxnSpLocks/>
          </p:cNvCxnSpPr>
          <p:nvPr userDrawn="1"/>
        </p:nvCxnSpPr>
        <p:spPr>
          <a:xfrm>
            <a:off x="486888" y="1360914"/>
            <a:ext cx="1124593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53644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25236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E4535-B45C-AC43-80EF-C36F6F06B5CC}" type="datetime1">
              <a:rPr lang="en-US" smtClean="0"/>
              <a:t>2/15/24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Data Transfer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0744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07922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07922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23279-6A92-AB4A-ACE8-D7CC6318E237}" type="datetime1">
              <a:rPr lang="en-US" smtClean="0"/>
              <a:t>2/15/24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Data Transfer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B86971C-B037-BD42-9950-71F413B85609}"/>
              </a:ext>
            </a:extLst>
          </p:cNvPr>
          <p:cNvCxnSpPr>
            <a:cxnSpLocks/>
          </p:cNvCxnSpPr>
          <p:nvPr userDrawn="1"/>
        </p:nvCxnSpPr>
        <p:spPr>
          <a:xfrm>
            <a:off x="486888" y="1360914"/>
            <a:ext cx="1124593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14475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4307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4307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E362A-D5F6-D147-9C37-C2BF5798F82E}" type="datetime1">
              <a:rPr lang="en-US" smtClean="0"/>
              <a:t>2/15/24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Data Transfer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04852A3-BE0A-F644-A30F-584C34292706}"/>
              </a:ext>
            </a:extLst>
          </p:cNvPr>
          <p:cNvCxnSpPr>
            <a:cxnSpLocks/>
          </p:cNvCxnSpPr>
          <p:nvPr userDrawn="1"/>
        </p:nvCxnSpPr>
        <p:spPr>
          <a:xfrm>
            <a:off x="486888" y="1360914"/>
            <a:ext cx="1124593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28550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07007-DFB5-1143-A47F-992F18F8D679}" type="datetime1">
              <a:rPr lang="en-US" smtClean="0"/>
              <a:t>2/15/24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Data Transfer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AD323FC-0A1A-B041-A4EA-FFCF16F46A9A}"/>
              </a:ext>
            </a:extLst>
          </p:cNvPr>
          <p:cNvCxnSpPr>
            <a:cxnSpLocks/>
          </p:cNvCxnSpPr>
          <p:nvPr userDrawn="1"/>
        </p:nvCxnSpPr>
        <p:spPr>
          <a:xfrm>
            <a:off x="486888" y="1360914"/>
            <a:ext cx="1124593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8947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514354-62F6-984B-BF35-D97C9CC20F65}" type="datetime1">
              <a:rPr lang="en-US" smtClean="0"/>
              <a:t>2/15/24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Data Transfer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565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4A25F4-F421-8242-BCF9-7461269E1E8B}" type="datetime1">
              <a:rPr lang="en-US" smtClean="0"/>
              <a:t>2/15/24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Data Transfer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0777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8F6B8-5E05-7C41-B4C3-0F4982273E4D}" type="datetime1">
              <a:rPr lang="en-US" smtClean="0"/>
              <a:t>2/15/24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Data Transfer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6139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889259" y="6295490"/>
            <a:ext cx="817418" cy="3651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AB60168D-62F9-8D44-B195-B786236CCD4A}" type="datetime1">
              <a:rPr lang="en-US" smtClean="0"/>
              <a:t>2/15/24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706677" y="6295491"/>
            <a:ext cx="2624447" cy="3651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Introduction to Data Transfer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331124" y="6295490"/>
            <a:ext cx="682920" cy="3651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DD321DBF-325B-3546-BAAF-4F6E3B3181F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Picture 9" descr="Untitled.png" title="Be Boulder."/>
          <p:cNvPicPr>
            <a:picLocks noChangeAspect="1"/>
          </p:cNvPicPr>
          <p:nvPr userDrawn="1"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289"/>
          <a:stretch/>
        </p:blipFill>
        <p:spPr>
          <a:xfrm>
            <a:off x="9293520" y="6188959"/>
            <a:ext cx="2517480" cy="443402"/>
          </a:xfrm>
          <a:prstGeom prst="rect">
            <a:avLst/>
          </a:prstGeom>
        </p:spPr>
      </p:pic>
      <p:cxnSp>
        <p:nvCxnSpPr>
          <p:cNvPr id="11" name="Straight Connector 10"/>
          <p:cNvCxnSpPr/>
          <p:nvPr userDrawn="1"/>
        </p:nvCxnSpPr>
        <p:spPr>
          <a:xfrm flipV="1">
            <a:off x="457200" y="6081713"/>
            <a:ext cx="11277600" cy="14287"/>
          </a:xfrm>
          <a:prstGeom prst="line">
            <a:avLst/>
          </a:prstGeom>
          <a:ln w="63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59A83AEC-E08D-C149-BA3E-08E40DD1B496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494348" y="6188959"/>
            <a:ext cx="2210435" cy="439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1723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i="0" kern="1200">
          <a:solidFill>
            <a:schemeClr val="tx1"/>
          </a:solidFill>
          <a:latin typeface="Helvetica Light" panose="020B0403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Helvetica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Helvetica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Helvetica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Helvetica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Helvetica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www.globus.org/globus-connect-personal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lobus.org/how-to/share-files/" TargetMode="External"/><Relationship Id="rId2" Type="http://schemas.openxmlformats.org/officeDocument/2006/relationships/hyperlink" Target="https://scholar.colorado.edu/concern/datasets/9593tw13k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curc.readthedocs.io/en/latest/compute/data-transfer.html" TargetMode="External"/><Relationship Id="rId2" Type="http://schemas.openxmlformats.org/officeDocument/2006/relationships/hyperlink" Target="mailto:rc-help@colorado.edu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hyperlink" Target="http://tinyurl.com/curc-survey18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curc.readthedocs.io/en/latest/" TargetMode="External"/><Relationship Id="rId7" Type="http://schemas.openxmlformats.org/officeDocument/2006/relationships/image" Target="../media/image4.png"/><Relationship Id="rId2" Type="http://schemas.openxmlformats.org/officeDocument/2006/relationships/hyperlink" Target="http://www.rc.colorado.edu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tinyurl.com/curc-survey18" TargetMode="External"/><Relationship Id="rId5" Type="http://schemas.openxmlformats.org/officeDocument/2006/relationships/hyperlink" Target="https://github.com/ResearchComputing/data_transfer_with_globus_quick_byte" TargetMode="External"/><Relationship Id="rId4" Type="http://schemas.openxmlformats.org/officeDocument/2006/relationships/hyperlink" Target="mailto:rc-help@colorado.edu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curc.readthedocs.io/en/latest/compute/filesystems.html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app.globus.org/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62"/>
          <a:stretch/>
        </p:blipFill>
        <p:spPr>
          <a:xfrm>
            <a:off x="0" y="0"/>
            <a:ext cx="12208412" cy="450074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7094" y="4663861"/>
            <a:ext cx="10505705" cy="1212153"/>
          </a:xfrm>
          <a:effectLst/>
        </p:spPr>
        <p:txBody>
          <a:bodyPr>
            <a:normAutofit/>
          </a:bodyPr>
          <a:lstStyle/>
          <a:p>
            <a:r>
              <a:rPr lang="en-US" sz="6600" dirty="0">
                <a:ln w="0"/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Helvetica Light"/>
                <a:cs typeface="Arial Narrow" panose="020B0604020202020204" pitchFamily="34" charset="0"/>
              </a:rPr>
              <a:t>Data Transfer with Globus</a:t>
            </a:r>
            <a:endParaRPr lang="en-US" sz="6600" dirty="0">
              <a:ln w="0"/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Helvetica Light" panose="020B0403020202020204" pitchFamily="34" charset="0"/>
              <a:cs typeface="Arial Narrow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32066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FC202-DADB-4548-8531-414B1195F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Local Globus Endpoint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1E7F7A-C855-4D2B-97B5-8656E98D3B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651435" cy="160337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Required if you want to transfer data between your machine and CURC resources</a:t>
            </a:r>
          </a:p>
          <a:p>
            <a:r>
              <a:rPr lang="en-US" dirty="0"/>
              <a:t>Navigate to </a:t>
            </a:r>
            <a:r>
              <a:rPr lang="en-US" dirty="0">
                <a:hlinkClick r:id="rId2"/>
              </a:rPr>
              <a:t>https://www.globus.org/globus-connect-personal</a:t>
            </a:r>
            <a:r>
              <a:rPr lang="en-US" dirty="0"/>
              <a:t>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20F75C-A166-481E-9B0D-991F7F1D05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2FB8C-C6B5-BB4E-B33E-A97136098353}" type="datetime1">
              <a:rPr lang="en-US" smtClean="0"/>
              <a:t>2/15/24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5AC1EE-FA8F-49D9-82AD-4F0FB1B43E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Data Transfer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D9CB23-D332-4962-81EE-5B88492141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10</a:t>
            </a:fld>
            <a:endParaRPr lang="en-US"/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17C27E1A-7DF7-8904-4EF6-FE21327C18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8885" y="3203960"/>
            <a:ext cx="6614230" cy="2835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2606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F2B326-E033-F9CF-4B20-438530260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Globus Endpoint-Installed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8F88AC-F9FB-D6B9-0891-57447C1C6A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256648"/>
          </a:xfrm>
        </p:spPr>
        <p:txBody>
          <a:bodyPr>
            <a:normAutofit/>
          </a:bodyPr>
          <a:lstStyle/>
          <a:p>
            <a:r>
              <a:rPr lang="en-US" dirty="0"/>
              <a:t>For “Collection Name” you can use anything name you would like</a:t>
            </a:r>
          </a:p>
          <a:p>
            <a:pPr lvl="1"/>
            <a:r>
              <a:rPr lang="en-US" dirty="0"/>
              <a:t>You will use this as a reference name later, so please remember it!</a:t>
            </a:r>
          </a:p>
          <a:p>
            <a:r>
              <a:rPr lang="en-US" dirty="0"/>
              <a:t>For Mac and Windows, it is easy to see that Globus has been installed: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7B7991-3C14-72EF-28C2-87219F038F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D15441-ED30-C147-A32A-AA1C679B86B1}" type="datetime1">
              <a:rPr lang="en-US" smtClean="0"/>
              <a:t>2/15/24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B08ADC-B254-97B4-AD08-7598D2FDC3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Data Transfer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47B898-2F3B-9385-1A44-F7C49F3F0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11</a:t>
            </a:fld>
            <a:endParaRPr lang="en-US"/>
          </a:p>
        </p:txBody>
      </p:sp>
      <p:pic>
        <p:nvPicPr>
          <p:cNvPr id="8" name="Picture 7" descr="A black and white logo&#10;&#10;Description automatically generated">
            <a:extLst>
              <a:ext uri="{FF2B5EF4-FFF2-40B4-BE49-F238E27FC236}">
                <a16:creationId xmlns:a16="http://schemas.microsoft.com/office/drawing/2014/main" id="{F1069545-9130-C207-BE1D-401AC79811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0704" y="3342154"/>
            <a:ext cx="4014118" cy="743355"/>
          </a:xfrm>
          <a:prstGeom prst="rect">
            <a:avLst/>
          </a:prstGeom>
        </p:spPr>
      </p:pic>
      <p:pic>
        <p:nvPicPr>
          <p:cNvPr id="10" name="Picture 9" descr="A screen shot of a device&#10;&#10;Description automatically generated">
            <a:extLst>
              <a:ext uri="{FF2B5EF4-FFF2-40B4-BE49-F238E27FC236}">
                <a16:creationId xmlns:a16="http://schemas.microsoft.com/office/drawing/2014/main" id="{EDE6A064-3EF8-3690-6B77-A6C12FE2C3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0303" y="3229347"/>
            <a:ext cx="3279584" cy="968968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35CB6D8-7BCC-B350-5780-D84985450255}"/>
              </a:ext>
            </a:extLst>
          </p:cNvPr>
          <p:cNvSpPr txBox="1">
            <a:spLocks/>
          </p:cNvSpPr>
          <p:nvPr/>
        </p:nvSpPr>
        <p:spPr>
          <a:xfrm>
            <a:off x="838200" y="4745250"/>
            <a:ext cx="10515600" cy="686987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For Linux, at the end of the installation, the setup will exit with a message stating it was successfully set up and the main Globus Connect Personal application will launch </a:t>
            </a:r>
          </a:p>
        </p:txBody>
      </p:sp>
    </p:spTree>
    <p:extLst>
      <p:ext uri="{BB962C8B-B14F-4D97-AF65-F5344CB8AC3E}">
        <p14:creationId xmlns:p14="http://schemas.microsoft.com/office/powerpoint/2010/main" val="34550677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292DE-DCAC-44E7-B135-227E4CEB96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Globus Endpoint-Configure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F3D631-E67D-8B58-82F3-29D5CC9B5B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9636"/>
            <a:ext cx="10515600" cy="4163129"/>
          </a:xfrm>
        </p:spPr>
        <p:txBody>
          <a:bodyPr/>
          <a:lstStyle/>
          <a:p>
            <a:r>
              <a:rPr lang="en-US" dirty="0"/>
              <a:t>Once the Globus endpoint has been installed on your computer, you then need to configure it. </a:t>
            </a:r>
          </a:p>
          <a:p>
            <a:r>
              <a:rPr lang="en-US" dirty="0"/>
              <a:t>On Mac and Windows follow the “Configuration” section</a:t>
            </a:r>
          </a:p>
          <a:p>
            <a:r>
              <a:rPr lang="en-US" dirty="0"/>
              <a:t>On Linux follow the “Running” section</a:t>
            </a:r>
          </a:p>
          <a:p>
            <a:r>
              <a:rPr lang="en-US" u="sng" dirty="0"/>
              <a:t>During Configuration you will need to let Globus know what directories or files it can have access to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2DCAF4-98DE-AF3C-7C18-2B5674B28C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E7D97-38F0-AF4A-AD31-E5F2D7E8DFEA}" type="datetime1">
              <a:rPr lang="en-US" smtClean="0"/>
              <a:t>2/15/24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C01462-49FE-7812-DE51-75C40D1E66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Data Transfer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6A69E9-82CA-20FE-11B1-CD7554C514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12</a:t>
            </a:fld>
            <a:endParaRPr lang="en-US"/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5582F789-6DB0-8904-DF5D-F4A69AAB7F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5082" y="4206816"/>
            <a:ext cx="1708577" cy="1648274"/>
          </a:xfrm>
          <a:prstGeom prst="rect">
            <a:avLst/>
          </a:prstGeom>
        </p:spPr>
      </p:pic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61E7B072-44E6-AED7-7AB6-35D198347D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8900" y="4092780"/>
            <a:ext cx="3298018" cy="1876347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1389064-2770-6E15-D3D4-5A60A71994E2}"/>
              </a:ext>
            </a:extLst>
          </p:cNvPr>
          <p:cNvCxnSpPr>
            <a:cxnSpLocks/>
          </p:cNvCxnSpPr>
          <p:nvPr/>
        </p:nvCxnSpPr>
        <p:spPr>
          <a:xfrm>
            <a:off x="4977517" y="5030953"/>
            <a:ext cx="74742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ED60AF82-7C82-FBEC-9C7D-51C4314BFADA}"/>
              </a:ext>
            </a:extLst>
          </p:cNvPr>
          <p:cNvSpPr/>
          <p:nvPr/>
        </p:nvSpPr>
        <p:spPr>
          <a:xfrm>
            <a:off x="7951305" y="4109258"/>
            <a:ext cx="341906" cy="32270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EC29DB3-A5F9-E518-7768-FF5943C35EA0}"/>
              </a:ext>
            </a:extLst>
          </p:cNvPr>
          <p:cNvCxnSpPr>
            <a:cxnSpLocks/>
          </p:cNvCxnSpPr>
          <p:nvPr/>
        </p:nvCxnSpPr>
        <p:spPr>
          <a:xfrm flipH="1">
            <a:off x="8293211" y="4270612"/>
            <a:ext cx="1773140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9B3966A1-D88F-F7B5-EE98-C4E72658BFA3}"/>
              </a:ext>
            </a:extLst>
          </p:cNvPr>
          <p:cNvSpPr txBox="1"/>
          <p:nvPr/>
        </p:nvSpPr>
        <p:spPr>
          <a:xfrm>
            <a:off x="9592743" y="4310889"/>
            <a:ext cx="205501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Select the “Access” tab and add folders you want to be accessible by Globus</a:t>
            </a:r>
          </a:p>
        </p:txBody>
      </p:sp>
    </p:spTree>
    <p:extLst>
      <p:ext uri="{BB962C8B-B14F-4D97-AF65-F5344CB8AC3E}">
        <p14:creationId xmlns:p14="http://schemas.microsoft.com/office/powerpoint/2010/main" val="1123982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D58A6F-4468-EFBC-8593-F393676B2C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36979D-4B99-A544-B14A-30DD3ABBAF34}" type="datetime1">
              <a:rPr lang="en-US" smtClean="0"/>
              <a:t>2/15/24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BDA492-77C5-0269-0E0A-DEF57BD1D2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Data Transfer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1209E6-F083-5AA9-0461-9DDDC5228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13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95FC9F-B5E0-83BF-4DA9-2887493F41E5}"/>
              </a:ext>
            </a:extLst>
          </p:cNvPr>
          <p:cNvSpPr txBox="1"/>
          <p:nvPr/>
        </p:nvSpPr>
        <p:spPr>
          <a:xfrm>
            <a:off x="756236" y="2721114"/>
            <a:ext cx="106795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/>
              <a:t>Connecting local endpoint to CURC resources</a:t>
            </a:r>
          </a:p>
        </p:txBody>
      </p:sp>
    </p:spTree>
    <p:extLst>
      <p:ext uri="{BB962C8B-B14F-4D97-AF65-F5344CB8AC3E}">
        <p14:creationId xmlns:p14="http://schemas.microsoft.com/office/powerpoint/2010/main" val="25950863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37C923-D0D3-C6D0-861E-4D3BA83956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9513E-8BC3-C54A-8B0A-40ED92A3EA77}" type="datetime1">
              <a:rPr lang="en-US" smtClean="0"/>
              <a:t>2/15/24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F4419D7-6E1F-5D85-0CEE-B09F891FB1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Data Transfer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EA451D-78CC-4ED6-C915-D3F26AC695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14</a:t>
            </a:fld>
            <a:endParaRPr lang="en-US"/>
          </a:p>
        </p:txBody>
      </p:sp>
      <p:pic>
        <p:nvPicPr>
          <p:cNvPr id="6" name="Picture 5" descr="A black rectangle on a white background&#10;&#10;Description automatically generated">
            <a:extLst>
              <a:ext uri="{FF2B5EF4-FFF2-40B4-BE49-F238E27FC236}">
                <a16:creationId xmlns:a16="http://schemas.microsoft.com/office/drawing/2014/main" id="{B2E10045-C2B2-5B63-5E51-D959DF3D98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7218" y="574932"/>
            <a:ext cx="2981132" cy="727598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635A433C-F4B3-EBF2-3263-8E92FB80C93F}"/>
              </a:ext>
            </a:extLst>
          </p:cNvPr>
          <p:cNvSpPr/>
          <p:nvPr/>
        </p:nvSpPr>
        <p:spPr>
          <a:xfrm>
            <a:off x="4289432" y="751848"/>
            <a:ext cx="472814" cy="41849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45DBDFB-7465-FA0E-0FC2-23CB34111F6C}"/>
              </a:ext>
            </a:extLst>
          </p:cNvPr>
          <p:cNvCxnSpPr>
            <a:cxnSpLocks/>
            <a:stCxn id="7" idx="6"/>
            <a:endCxn id="10" idx="1"/>
          </p:cNvCxnSpPr>
          <p:nvPr/>
        </p:nvCxnSpPr>
        <p:spPr>
          <a:xfrm>
            <a:off x="4762246" y="961094"/>
            <a:ext cx="96210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BC3310E-E95B-9FD5-9519-91FC74883783}"/>
              </a:ext>
            </a:extLst>
          </p:cNvPr>
          <p:cNvSpPr txBox="1"/>
          <p:nvPr/>
        </p:nvSpPr>
        <p:spPr>
          <a:xfrm>
            <a:off x="5724354" y="637928"/>
            <a:ext cx="32202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Step 1: Select “set two pane” in the upper right corner</a:t>
            </a:r>
          </a:p>
        </p:txBody>
      </p:sp>
      <p:pic>
        <p:nvPicPr>
          <p:cNvPr id="15" name="Picture 14" descr="A screenshot of a computer&#10;&#10;Description automatically generated">
            <a:extLst>
              <a:ext uri="{FF2B5EF4-FFF2-40B4-BE49-F238E27FC236}">
                <a16:creationId xmlns:a16="http://schemas.microsoft.com/office/drawing/2014/main" id="{3ECB5C6C-B092-9D8C-292D-0CA60B2870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82"/>
          <a:stretch/>
        </p:blipFill>
        <p:spPr>
          <a:xfrm>
            <a:off x="2426129" y="1958910"/>
            <a:ext cx="4913906" cy="1440576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4230594A-600F-19B6-D1CE-EC15BC49FACA}"/>
              </a:ext>
            </a:extLst>
          </p:cNvPr>
          <p:cNvSpPr/>
          <p:nvPr/>
        </p:nvSpPr>
        <p:spPr>
          <a:xfrm>
            <a:off x="2417218" y="2048142"/>
            <a:ext cx="1382920" cy="24425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3C119AD-4A0F-AA65-5C69-4CAF5218505F}"/>
              </a:ext>
            </a:extLst>
          </p:cNvPr>
          <p:cNvCxnSpPr>
            <a:cxnSpLocks/>
            <a:stCxn id="16" idx="6"/>
            <a:endCxn id="20" idx="1"/>
          </p:cNvCxnSpPr>
          <p:nvPr/>
        </p:nvCxnSpPr>
        <p:spPr>
          <a:xfrm>
            <a:off x="3800138" y="2170268"/>
            <a:ext cx="4222817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0E9500CD-2D3C-B3B1-4F15-B8003C39B1FB}"/>
              </a:ext>
            </a:extLst>
          </p:cNvPr>
          <p:cNvSpPr txBox="1"/>
          <p:nvPr/>
        </p:nvSpPr>
        <p:spPr>
          <a:xfrm>
            <a:off x="8022955" y="1847102"/>
            <a:ext cx="25603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Step 2: In the left pane click the search bar</a:t>
            </a:r>
          </a:p>
        </p:txBody>
      </p:sp>
      <p:pic>
        <p:nvPicPr>
          <p:cNvPr id="30" name="Picture 29" descr="A screenshot of a computer&#10;&#10;Description automatically generated">
            <a:extLst>
              <a:ext uri="{FF2B5EF4-FFF2-40B4-BE49-F238E27FC236}">
                <a16:creationId xmlns:a16="http://schemas.microsoft.com/office/drawing/2014/main" id="{6432E617-F6BF-E4CF-D01F-6CDD96EFE9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6129" y="3967686"/>
            <a:ext cx="4729353" cy="1722012"/>
          </a:xfrm>
          <a:prstGeom prst="rect">
            <a:avLst/>
          </a:prstGeo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B18897DF-DD88-4706-55CC-773D23215800}"/>
              </a:ext>
            </a:extLst>
          </p:cNvPr>
          <p:cNvSpPr/>
          <p:nvPr/>
        </p:nvSpPr>
        <p:spPr>
          <a:xfrm>
            <a:off x="2482484" y="3930094"/>
            <a:ext cx="3043671" cy="65803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3753D01C-2304-3243-5CFA-05DE7610F48F}"/>
              </a:ext>
            </a:extLst>
          </p:cNvPr>
          <p:cNvSpPr/>
          <p:nvPr/>
        </p:nvSpPr>
        <p:spPr>
          <a:xfrm>
            <a:off x="5032894" y="4828692"/>
            <a:ext cx="2122588" cy="42807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72F869D-777B-9130-B72E-1857F10D0F33}"/>
              </a:ext>
            </a:extLst>
          </p:cNvPr>
          <p:cNvCxnSpPr>
            <a:cxnSpLocks/>
            <a:stCxn id="31" idx="6"/>
            <a:endCxn id="36" idx="1"/>
          </p:cNvCxnSpPr>
          <p:nvPr/>
        </p:nvCxnSpPr>
        <p:spPr>
          <a:xfrm flipV="1">
            <a:off x="5526155" y="4253260"/>
            <a:ext cx="2784372" cy="585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1B902185-7965-D0E6-B52F-6336B383AAB6}"/>
              </a:ext>
            </a:extLst>
          </p:cNvPr>
          <p:cNvSpPr txBox="1"/>
          <p:nvPr/>
        </p:nvSpPr>
        <p:spPr>
          <a:xfrm>
            <a:off x="8310527" y="3930094"/>
            <a:ext cx="31075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Step 3: Search “CU Boulder Research Computing”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8BAD56D1-5E24-C8BF-3374-FDE7C1898BF2}"/>
              </a:ext>
            </a:extLst>
          </p:cNvPr>
          <p:cNvCxnSpPr>
            <a:cxnSpLocks/>
            <a:stCxn id="32" idx="6"/>
            <a:endCxn id="47" idx="1"/>
          </p:cNvCxnSpPr>
          <p:nvPr/>
        </p:nvCxnSpPr>
        <p:spPr>
          <a:xfrm flipV="1">
            <a:off x="7155482" y="5042730"/>
            <a:ext cx="1052992" cy="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7F73CC05-9CEB-E8DC-7EE4-2F1D2BEA7D37}"/>
              </a:ext>
            </a:extLst>
          </p:cNvPr>
          <p:cNvSpPr txBox="1"/>
          <p:nvPr/>
        </p:nvSpPr>
        <p:spPr>
          <a:xfrm>
            <a:off x="8208474" y="4719564"/>
            <a:ext cx="24701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Make sure you are using DTN23!</a:t>
            </a:r>
          </a:p>
        </p:txBody>
      </p:sp>
    </p:spTree>
    <p:extLst>
      <p:ext uri="{BB962C8B-B14F-4D97-AF65-F5344CB8AC3E}">
        <p14:creationId xmlns:p14="http://schemas.microsoft.com/office/powerpoint/2010/main" val="17748016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4D46B2C-A68F-05A8-6530-9A3B8DC66E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7B6B50-E2E0-5340-9D35-FDC5CD864318}" type="datetime1">
              <a:rPr lang="en-US" smtClean="0"/>
              <a:t>2/15/24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BF6DF57-3BC8-DC3D-086B-458F7F5141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Data Transfer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37FC60-39FA-CAC6-08CE-2A7F612CF5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15</a:t>
            </a:fld>
            <a:endParaRPr lang="en-US"/>
          </a:p>
        </p:txBody>
      </p:sp>
      <p:pic>
        <p:nvPicPr>
          <p:cNvPr id="6" name="Picture 5" descr="A white line on a white surface&#10;&#10;Description automatically generated">
            <a:extLst>
              <a:ext uri="{FF2B5EF4-FFF2-40B4-BE49-F238E27FC236}">
                <a16:creationId xmlns:a16="http://schemas.microsoft.com/office/drawing/2014/main" id="{C235813E-5E43-5949-A221-0BC96538DB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8926" y="790492"/>
            <a:ext cx="5997492" cy="796127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08EF2C4F-B22A-D579-C19C-C642D24CF63A}"/>
              </a:ext>
            </a:extLst>
          </p:cNvPr>
          <p:cNvSpPr/>
          <p:nvPr/>
        </p:nvSpPr>
        <p:spPr>
          <a:xfrm>
            <a:off x="1347450" y="873318"/>
            <a:ext cx="942526" cy="41849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8C2B425-DA19-A961-43F0-09E22DED0B96}"/>
              </a:ext>
            </a:extLst>
          </p:cNvPr>
          <p:cNvCxnSpPr>
            <a:cxnSpLocks/>
            <a:stCxn id="7" idx="6"/>
          </p:cNvCxnSpPr>
          <p:nvPr/>
        </p:nvCxnSpPr>
        <p:spPr>
          <a:xfrm>
            <a:off x="2289976" y="1082564"/>
            <a:ext cx="5788549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F4AA190-D915-FB14-7987-D2A36084302E}"/>
              </a:ext>
            </a:extLst>
          </p:cNvPr>
          <p:cNvSpPr txBox="1"/>
          <p:nvPr/>
        </p:nvSpPr>
        <p:spPr>
          <a:xfrm>
            <a:off x="8246916" y="759398"/>
            <a:ext cx="31075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Step 4: In the right pane, click on “Search”</a:t>
            </a:r>
          </a:p>
        </p:txBody>
      </p:sp>
      <p:pic>
        <p:nvPicPr>
          <p:cNvPr id="17" name="Picture 16" descr="A screenshot of a computer&#10;&#10;Description automatically generated">
            <a:extLst>
              <a:ext uri="{FF2B5EF4-FFF2-40B4-BE49-F238E27FC236}">
                <a16:creationId xmlns:a16="http://schemas.microsoft.com/office/drawing/2014/main" id="{FB6C5242-1109-D24F-BC9A-28F9D4134F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8926" y="2248430"/>
            <a:ext cx="4874868" cy="2361139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8E483B2D-1D93-FE26-0523-3CA4D92B3761}"/>
              </a:ext>
            </a:extLst>
          </p:cNvPr>
          <p:cNvSpPr/>
          <p:nvPr/>
        </p:nvSpPr>
        <p:spPr>
          <a:xfrm>
            <a:off x="3275937" y="3112807"/>
            <a:ext cx="1327867" cy="41849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530D5CA-740B-2206-5D60-D28CB563DD3B}"/>
              </a:ext>
            </a:extLst>
          </p:cNvPr>
          <p:cNvCxnSpPr>
            <a:cxnSpLocks/>
            <a:stCxn id="18" idx="6"/>
            <a:endCxn id="22" idx="1"/>
          </p:cNvCxnSpPr>
          <p:nvPr/>
        </p:nvCxnSpPr>
        <p:spPr>
          <a:xfrm>
            <a:off x="4603804" y="3322053"/>
            <a:ext cx="2157011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337E66DB-4ABC-17B1-F3F2-1CA4AD52C14C}"/>
              </a:ext>
            </a:extLst>
          </p:cNvPr>
          <p:cNvSpPr txBox="1"/>
          <p:nvPr/>
        </p:nvSpPr>
        <p:spPr>
          <a:xfrm>
            <a:off x="6760815" y="2998887"/>
            <a:ext cx="31075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Step 5: Select the “Your Collections” tab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BCB91D14-9F10-716D-3511-505B9B922A23}"/>
              </a:ext>
            </a:extLst>
          </p:cNvPr>
          <p:cNvSpPr/>
          <p:nvPr/>
        </p:nvSpPr>
        <p:spPr>
          <a:xfrm>
            <a:off x="1314541" y="4170744"/>
            <a:ext cx="1746711" cy="41849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ED42C0E-59F7-22A0-9A24-BA155D3CF1B3}"/>
              </a:ext>
            </a:extLst>
          </p:cNvPr>
          <p:cNvCxnSpPr>
            <a:cxnSpLocks/>
            <a:stCxn id="24" idx="6"/>
            <a:endCxn id="28" idx="1"/>
          </p:cNvCxnSpPr>
          <p:nvPr/>
        </p:nvCxnSpPr>
        <p:spPr>
          <a:xfrm>
            <a:off x="3061252" y="4379990"/>
            <a:ext cx="2122998" cy="27617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EF06155C-EE7A-3101-6BC8-AC28C1897468}"/>
              </a:ext>
            </a:extLst>
          </p:cNvPr>
          <p:cNvSpPr txBox="1"/>
          <p:nvPr/>
        </p:nvSpPr>
        <p:spPr>
          <a:xfrm>
            <a:off x="5184250" y="4056000"/>
            <a:ext cx="31075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Step 6: Click the collection name that </a:t>
            </a:r>
            <a:r>
              <a:rPr lang="en-US" b="1" u="sng" dirty="0">
                <a:solidFill>
                  <a:srgbClr val="FF0000"/>
                </a:solidFill>
              </a:rPr>
              <a:t>you</a:t>
            </a:r>
            <a:r>
              <a:rPr lang="en-US" dirty="0">
                <a:solidFill>
                  <a:srgbClr val="FF0000"/>
                </a:solidFill>
              </a:rPr>
              <a:t> chose when you created your local Globus endpoint </a:t>
            </a:r>
          </a:p>
        </p:txBody>
      </p:sp>
    </p:spTree>
    <p:extLst>
      <p:ext uri="{BB962C8B-B14F-4D97-AF65-F5344CB8AC3E}">
        <p14:creationId xmlns:p14="http://schemas.microsoft.com/office/powerpoint/2010/main" val="26745373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64AD5DF-BEC3-3C28-CBBA-76F111D17A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4A83E-DBD5-E949-AEF6-27ED96A791F3}" type="datetime1">
              <a:rPr lang="en-US" smtClean="0"/>
              <a:t>2/15/24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409383-BBFF-E670-6686-702E65DC9A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Data Transfer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1C45CA-C179-333B-BA05-1D044E4F59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16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46809F-714D-2A59-AF8E-185328156A87}"/>
              </a:ext>
            </a:extLst>
          </p:cNvPr>
          <p:cNvSpPr txBox="1"/>
          <p:nvPr/>
        </p:nvSpPr>
        <p:spPr>
          <a:xfrm>
            <a:off x="3749977" y="2659559"/>
            <a:ext cx="453784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Let’s check it out!</a:t>
            </a:r>
          </a:p>
        </p:txBody>
      </p:sp>
    </p:spTree>
    <p:extLst>
      <p:ext uri="{BB962C8B-B14F-4D97-AF65-F5344CB8AC3E}">
        <p14:creationId xmlns:p14="http://schemas.microsoft.com/office/powerpoint/2010/main" val="37657946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90A8D5-78D0-45DC-A1A9-B38B955BA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Globus Shared Endpoints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37D284-E949-488F-AEA2-34685743F8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latin typeface="Helvetica"/>
                <a:cs typeface="Helvetica"/>
              </a:rPr>
              <a:t>Globus offers ‘shared endpoints’, which allow you to share your data with external collaborators (i.e. you can share data with people who don't have CURC accounts)</a:t>
            </a:r>
          </a:p>
          <a:p>
            <a:r>
              <a:rPr lang="en-US" dirty="0">
                <a:latin typeface="Helvetica"/>
                <a:cs typeface="Helvetica"/>
              </a:rPr>
              <a:t>CURC provides this capability, however, it is only available for </a:t>
            </a:r>
            <a:r>
              <a:rPr lang="en-US" u="sng" dirty="0" err="1">
                <a:latin typeface="Helvetica"/>
                <a:cs typeface="Helvetica"/>
              </a:rPr>
              <a:t>PetaLibrary</a:t>
            </a:r>
            <a:r>
              <a:rPr lang="en-US" u="sng" dirty="0">
                <a:latin typeface="Helvetica"/>
                <a:cs typeface="Helvetica"/>
              </a:rPr>
              <a:t> customers</a:t>
            </a:r>
          </a:p>
          <a:p>
            <a:r>
              <a:rPr lang="en-US" dirty="0"/>
              <a:t>Shared Endpoints generate a shared collection that can be accessed with a link</a:t>
            </a:r>
          </a:p>
          <a:p>
            <a:pPr lvl="1"/>
            <a:r>
              <a:rPr lang="en-US" dirty="0"/>
              <a:t>For an example, see </a:t>
            </a:r>
            <a:r>
              <a:rPr lang="en-US" b="0" i="0" u="none" strike="noStrike" dirty="0">
                <a:effectLst/>
                <a:latin typeface="Slack-Lato"/>
                <a:hlinkClick r:id="rId2"/>
              </a:rPr>
              <a:t>https://scholar.colorado.edu/concern/datasets/9593tw13k</a:t>
            </a:r>
            <a:endParaRPr lang="en-US" dirty="0"/>
          </a:p>
          <a:p>
            <a:pPr lvl="1"/>
            <a:r>
              <a:rPr lang="en-US" dirty="0"/>
              <a:t>You can assign various permissions to specific users or all users within Globus</a:t>
            </a:r>
          </a:p>
          <a:p>
            <a:pPr lvl="1"/>
            <a:r>
              <a:rPr lang="en-US" dirty="0"/>
              <a:t>More information is provided at </a:t>
            </a:r>
            <a:r>
              <a:rPr lang="en-US" dirty="0">
                <a:hlinkClick r:id="rId3"/>
              </a:rPr>
              <a:t>https://docs.globus.org/how-to/share-files/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F07BAE-E9F1-45A4-BA07-2610004AF5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796497-2CFC-A045-B752-2C98EE43944A}" type="datetime1">
              <a:rPr lang="en-US" smtClean="0"/>
              <a:t>2/15/24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8AA40D-936C-44B0-87C2-B492B1828F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Data Transfer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3C7CCD-0A1E-4B93-9395-056174327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0045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9870C1B-4818-161E-71FB-12DEFB423C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850CA-0196-404B-A6F0-36B6B726010A}" type="datetime1">
              <a:rPr lang="en-US" smtClean="0"/>
              <a:t>2/15/24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7543B12-F048-9D43-6505-70EE580A7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Data Transfer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8AE26D-5961-D537-CC3C-3484F598D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18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73FEDA-066A-E1A4-C581-E3C6C8DA4EBD}"/>
              </a:ext>
            </a:extLst>
          </p:cNvPr>
          <p:cNvSpPr txBox="1"/>
          <p:nvPr/>
        </p:nvSpPr>
        <p:spPr>
          <a:xfrm>
            <a:off x="4528100" y="682478"/>
            <a:ext cx="313579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Thank you!!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B522467-3F53-133F-7613-A05E0976DF62}"/>
              </a:ext>
            </a:extLst>
          </p:cNvPr>
          <p:cNvSpPr txBox="1"/>
          <p:nvPr/>
        </p:nvSpPr>
        <p:spPr>
          <a:xfrm>
            <a:off x="3707843" y="2046852"/>
            <a:ext cx="4776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 more help contact </a:t>
            </a:r>
            <a:r>
              <a:rPr lang="en-US" spc="-20" dirty="0">
                <a:solidFill>
                  <a:schemeClr val="bg1">
                    <a:lumMod val="65000"/>
                  </a:schemeClr>
                </a:solidFill>
                <a:cs typeface="Tahoma"/>
                <a:hlinkClick r:id="rId2"/>
              </a:rPr>
              <a:t>rc-help@colorado.edu</a:t>
            </a:r>
            <a:endParaRPr lang="en-US" spc="-20" dirty="0">
              <a:solidFill>
                <a:schemeClr val="bg1">
                  <a:lumMod val="65000"/>
                </a:schemeClr>
              </a:solidFill>
              <a:cs typeface="Tahom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57A750-7483-A8EC-AF9B-E1FA14C5B76E}"/>
              </a:ext>
            </a:extLst>
          </p:cNvPr>
          <p:cNvSpPr txBox="1"/>
          <p:nvPr/>
        </p:nvSpPr>
        <p:spPr>
          <a:xfrm>
            <a:off x="1381853" y="2664296"/>
            <a:ext cx="9366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Additional documentation: </a:t>
            </a:r>
            <a:r>
              <a:rPr lang="en-US" dirty="0">
                <a:hlinkClick r:id="rId3"/>
              </a:rPr>
              <a:t>https://curc.readthedocs.io/en/latest/compute/data-transfer.html</a:t>
            </a:r>
            <a:r>
              <a:rPr lang="en-US" dirty="0"/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70FC1B1-F1D9-7A36-BF72-7B0E7BC026F4}"/>
              </a:ext>
            </a:extLst>
          </p:cNvPr>
          <p:cNvSpPr txBox="1"/>
          <p:nvPr/>
        </p:nvSpPr>
        <p:spPr>
          <a:xfrm>
            <a:off x="1448162" y="3314924"/>
            <a:ext cx="4810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Survey:</a:t>
            </a:r>
            <a:r>
              <a:rPr lang="en-US" b="1" dirty="0"/>
              <a:t> </a:t>
            </a:r>
            <a:r>
              <a:rPr lang="en-US" dirty="0">
                <a:hlinkClick r:id="rId4"/>
              </a:rPr>
              <a:t>http://tinyurl.com/curc-survey18</a:t>
            </a:r>
            <a:r>
              <a:rPr lang="en-US" dirty="0"/>
              <a:t> </a:t>
            </a:r>
          </a:p>
        </p:txBody>
      </p:sp>
      <p:pic>
        <p:nvPicPr>
          <p:cNvPr id="9" name="Picture 8" descr="A qr code with black squares&#10;&#10;Description automatically generated">
            <a:extLst>
              <a:ext uri="{FF2B5EF4-FFF2-40B4-BE49-F238E27FC236}">
                <a16:creationId xmlns:a16="http://schemas.microsoft.com/office/drawing/2014/main" id="{115C9A4C-8233-65BE-DE71-CA6F1EEDAC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22999" y="3468148"/>
            <a:ext cx="2514695" cy="24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5640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518271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dirty="0">
                <a:latin typeface="Arial"/>
                <a:ea typeface="Arial"/>
                <a:cs typeface="Arial"/>
                <a:sym typeface="Arial"/>
              </a:rPr>
              <a:t>Instructors: Brandon Reyes</a:t>
            </a:r>
          </a:p>
          <a:p>
            <a:pPr marL="17780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2400" dirty="0">
              <a:latin typeface="Arial"/>
              <a:ea typeface="Arial"/>
              <a:cs typeface="Arial"/>
              <a:sym typeface="Arial"/>
            </a:endParaRPr>
          </a:p>
          <a:p>
            <a:pPr marL="177800" lvl="0" indent="-196850" algn="l" rtl="0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400" dirty="0">
                <a:latin typeface="Arial"/>
                <a:ea typeface="Arial"/>
                <a:cs typeface="Arial"/>
                <a:sym typeface="Arial"/>
              </a:rPr>
              <a:t>Website: </a:t>
            </a:r>
            <a:r>
              <a:rPr lang="en-US" sz="24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2"/>
              </a:rPr>
              <a:t>www.rc.colorado.edu</a:t>
            </a:r>
            <a:endParaRPr lang="en-US" sz="2400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7800" lvl="0" indent="-196850" algn="l" rtl="0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400" dirty="0">
                <a:latin typeface="Arial"/>
                <a:ea typeface="Arial"/>
                <a:cs typeface="Arial"/>
                <a:sym typeface="Arial"/>
              </a:rPr>
              <a:t>Documentation: </a:t>
            </a:r>
            <a:r>
              <a:rPr lang="en-US" sz="2400" dirty="0">
                <a:latin typeface="Arial"/>
                <a:ea typeface="Arial"/>
                <a:cs typeface="Arial"/>
                <a:sym typeface="Arial"/>
                <a:hlinkClick r:id="rId3"/>
              </a:rPr>
              <a:t>https://curc.readthedocs.io</a:t>
            </a:r>
            <a:r>
              <a:rPr lang="en-US" sz="2400" dirty="0"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marL="177800" lvl="0" indent="-196850" algn="l" rtl="0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400" dirty="0">
                <a:latin typeface="Arial"/>
                <a:ea typeface="Arial"/>
                <a:cs typeface="Arial"/>
                <a:sym typeface="Arial"/>
              </a:rPr>
              <a:t>Helpdesk: </a:t>
            </a:r>
            <a:r>
              <a:rPr lang="en-US" sz="24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rc-help@colorado.edu</a:t>
            </a:r>
            <a:endParaRPr lang="en-US" sz="2400" u="sng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SzPts val="2500"/>
              <a:buNone/>
            </a:pPr>
            <a:endParaRPr lang="en-US" sz="2400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SzPts val="2500"/>
              <a:buNone/>
            </a:pPr>
            <a:endParaRPr lang="en-US" sz="2400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7800" lvl="0" indent="-196850" algn="l" rtl="0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000" dirty="0">
                <a:latin typeface="Arial"/>
                <a:ea typeface="Arial"/>
                <a:cs typeface="Arial"/>
                <a:sym typeface="Arial"/>
              </a:rPr>
              <a:t>Slides: </a:t>
            </a:r>
            <a:r>
              <a:rPr lang="en-US" sz="2000" dirty="0">
                <a:latin typeface="Arial"/>
                <a:ea typeface="Arial"/>
                <a:cs typeface="Arial"/>
                <a:sym typeface="Arial"/>
                <a:hlinkClick r:id="rId5"/>
              </a:rPr>
              <a:t>https://github.com/ResearchComputing/data_transfer_with_globus_quick_byte</a:t>
            </a:r>
            <a:r>
              <a:rPr lang="en-US" sz="2000" dirty="0"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marL="177800" lvl="0" indent="-196850" algn="l" rtl="0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400" dirty="0">
                <a:latin typeface="Arial"/>
                <a:ea typeface="Arial"/>
                <a:cs typeface="Arial"/>
                <a:sym typeface="Arial"/>
              </a:rPr>
              <a:t>Survey: </a:t>
            </a:r>
            <a:r>
              <a:rPr lang="en-US" sz="24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http://tinyurl.com/curc-survey18</a:t>
            </a:r>
            <a:r>
              <a:rPr lang="en-US" sz="2400" dirty="0">
                <a:solidFill>
                  <a:srgbClr val="0097A7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endParaRPr lang="en-US" sz="2400" dirty="0"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buNone/>
            </a:pPr>
            <a:endParaRPr lang="en-US" dirty="0">
              <a:latin typeface="Helvetica"/>
              <a:cs typeface="Helvetica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4976AF6-DA28-4E4C-8A41-27B751689041}"/>
              </a:ext>
            </a:extLst>
          </p:cNvPr>
          <p:cNvCxnSpPr>
            <a:cxnSpLocks/>
          </p:cNvCxnSpPr>
          <p:nvPr/>
        </p:nvCxnSpPr>
        <p:spPr>
          <a:xfrm>
            <a:off x="486888" y="1360914"/>
            <a:ext cx="1124593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57397C-DB85-CA45-81F7-95E3A2998B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32BDE-BE16-BF43-A012-67D1154B8217}" type="datetime1">
              <a:rPr lang="en-US" smtClean="0"/>
              <a:t>2/15/24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DEF029-AE26-2C46-B5E0-BF9F380158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Data Transfer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A4ED4B-B349-404A-A5C5-6D14BE0DCD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2</a:t>
            </a:fld>
            <a:endParaRPr lang="en-US"/>
          </a:p>
        </p:txBody>
      </p:sp>
      <p:pic>
        <p:nvPicPr>
          <p:cNvPr id="7" name="Picture 6" descr="A qr code with black squares&#10;&#10;Description automatically generated">
            <a:extLst>
              <a:ext uri="{FF2B5EF4-FFF2-40B4-BE49-F238E27FC236}">
                <a16:creationId xmlns:a16="http://schemas.microsoft.com/office/drawing/2014/main" id="{88BF2873-066F-D663-1AAE-087A86DE1CE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83105" y="1458445"/>
            <a:ext cx="2749716" cy="2724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5873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1DF4B-7AA2-8B40-8162-39DDF5CC3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94144B-C67C-3C4C-B875-C74D09C2EC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latin typeface="Helvetica"/>
                <a:cs typeface="Helvetica"/>
              </a:rPr>
              <a:t>Ways to access your data </a:t>
            </a:r>
          </a:p>
          <a:p>
            <a:r>
              <a:rPr lang="en-US" dirty="0">
                <a:latin typeface="Helvetica"/>
                <a:cs typeface="Helvetica"/>
              </a:rPr>
              <a:t>Filesystem structure of CURC resources</a:t>
            </a:r>
          </a:p>
          <a:p>
            <a:r>
              <a:rPr lang="en-US" dirty="0">
                <a:latin typeface="Helvetica"/>
                <a:cs typeface="Helvetica"/>
              </a:rPr>
              <a:t>Data transfer using </a:t>
            </a:r>
            <a:r>
              <a:rPr lang="en-US" dirty="0"/>
              <a:t>Globus </a:t>
            </a:r>
          </a:p>
          <a:p>
            <a:pPr lvl="1"/>
            <a:r>
              <a:rPr lang="en-US" dirty="0"/>
              <a:t>Web-based interface</a:t>
            </a:r>
          </a:p>
          <a:p>
            <a:pPr lvl="1"/>
            <a:r>
              <a:rPr lang="en-US" dirty="0"/>
              <a:t>Local Globus endpoint</a:t>
            </a:r>
          </a:p>
          <a:p>
            <a:pPr lvl="1"/>
            <a:r>
              <a:rPr lang="en-US" dirty="0"/>
              <a:t>Connecting local and CURC endpoints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70CF65-CADC-1B45-85DF-87C6E06B33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86A22B-AD8E-384B-9CAA-591A655E68BA}" type="datetime1">
              <a:rPr lang="en-US" smtClean="0"/>
              <a:t>2/15/24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E3843A-86B8-4A48-83C9-683C4D9B3B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Data Transfer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B69397-F7F7-3C40-9966-55A0B2711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2167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F84C5-1179-4A50-B25E-2BB815B1FC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691191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Accessing Data on CURC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7E6E6E-17BA-4852-8E41-9AC551E5B1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88018"/>
            <a:ext cx="10515600" cy="358126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600" dirty="0"/>
              <a:t>When you use CURC resources the data is not on your local machine </a:t>
            </a:r>
          </a:p>
          <a:p>
            <a:r>
              <a:rPr lang="en-US" sz="2600" dirty="0"/>
              <a:t>Ways to access the data from your local machine</a:t>
            </a:r>
          </a:p>
          <a:p>
            <a:pPr lvl="1"/>
            <a:r>
              <a:rPr lang="en-US" sz="2600" dirty="0"/>
              <a:t>Command line (a variety of tools)</a:t>
            </a:r>
          </a:p>
          <a:p>
            <a:pPr lvl="1"/>
            <a:r>
              <a:rPr lang="en-US" sz="2600" dirty="0"/>
              <a:t>Open OnDemand (straightforward GUI)</a:t>
            </a:r>
          </a:p>
          <a:p>
            <a:pPr lvl="1"/>
            <a:r>
              <a:rPr lang="en-US" sz="2600" b="1" u="sng" dirty="0"/>
              <a:t>Globus (GUI with some set up required)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13D687-A80D-443C-924E-DB374F2CEA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68051-8C36-924D-9DC9-FF3421124B4C}" type="datetime1">
              <a:rPr lang="en-US" smtClean="0"/>
              <a:t>2/15/24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D668AB-E812-46A7-A8B6-38C8720027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Data Transfer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29982B-EC66-4ACA-B745-583EC1C03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3690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4119B8-DCB0-C068-5767-7EE1B6322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Filesystem Structure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534E80-8DE0-9E6F-1A61-91748E460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A4EC28-D30D-3E48-BD1C-47BA2E742208}" type="datetime1">
              <a:rPr lang="en-US" smtClean="0"/>
              <a:t>2/15/24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92ED55-5535-05C8-F25F-AB428374DB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Data Transfer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317834-A4BC-4784-D0F3-EA9FE8550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5</a:t>
            </a:fld>
            <a:endParaRPr lang="en-US"/>
          </a:p>
        </p:txBody>
      </p:sp>
      <p:graphicFrame>
        <p:nvGraphicFramePr>
          <p:cNvPr id="7" name="Google Shape;722;p57">
            <a:extLst>
              <a:ext uri="{FF2B5EF4-FFF2-40B4-BE49-F238E27FC236}">
                <a16:creationId xmlns:a16="http://schemas.microsoft.com/office/drawing/2014/main" id="{3E9519EF-0706-E29A-AE4E-933724D5A82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31638047"/>
              </p:ext>
            </p:extLst>
          </p:nvPr>
        </p:nvGraphicFramePr>
        <p:xfrm>
          <a:off x="859125" y="1690830"/>
          <a:ext cx="10519192" cy="4209693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1628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270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293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71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/home (2GB)</a:t>
                      </a:r>
                      <a:endParaRPr sz="1800" b="1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/projects (250GB)</a:t>
                      </a:r>
                      <a:endParaRPr sz="1800" b="1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/scratch/alpine (10TB)</a:t>
                      </a:r>
                      <a:endParaRPr sz="1800" b="1" dirty="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542">
                <a:tc>
                  <a:txBody>
                    <a:bodyPr/>
                    <a:lstStyle/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 dirty="0">
                          <a:solidFill>
                            <a:srgbClr val="6AA84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Small important data </a:t>
                      </a: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 dirty="0">
                          <a:solidFill>
                            <a:srgbClr val="6AA84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Backed up frequently </a:t>
                      </a:r>
                      <a:endParaRPr sz="1800" dirty="0">
                        <a:solidFill>
                          <a:srgbClr val="6AA84F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endParaRPr lang="en-US" sz="1800" dirty="0">
                        <a:solidFill>
                          <a:srgbClr val="6AA84F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endParaRPr lang="en-US" sz="1800" dirty="0">
                        <a:solidFill>
                          <a:srgbClr val="E06666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endParaRPr lang="en-US" sz="1800" dirty="0">
                        <a:solidFill>
                          <a:srgbClr val="E06666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endParaRPr sz="1800" dirty="0">
                        <a:solidFill>
                          <a:srgbClr val="E06666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E06666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 dirty="0">
                          <a:solidFill>
                            <a:srgbClr val="E066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Not for sharing files or job output</a:t>
                      </a:r>
                      <a:endParaRPr sz="1800" dirty="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 dirty="0">
                          <a:solidFill>
                            <a:srgbClr val="6AA84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Medium sized important data</a:t>
                      </a:r>
                      <a:endParaRPr sz="1800" dirty="0">
                        <a:solidFill>
                          <a:srgbClr val="6AA84F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 dirty="0">
                          <a:solidFill>
                            <a:srgbClr val="6AA84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Software</a:t>
                      </a: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 dirty="0">
                          <a:solidFill>
                            <a:srgbClr val="6AA84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Can be shared with others</a:t>
                      </a: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 dirty="0">
                          <a:solidFill>
                            <a:srgbClr val="6AA84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Backed up, but less frequently</a:t>
                      </a: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Font typeface="Helvetica Neue"/>
                        <a:buChar char="●"/>
                      </a:pPr>
                      <a:endParaRPr lang="en-US" sz="1800" dirty="0">
                        <a:solidFill>
                          <a:srgbClr val="6AA84F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Font typeface="Helvetica Neue"/>
                        <a:buChar char="●"/>
                      </a:pPr>
                      <a:endParaRPr sz="1800" dirty="0">
                        <a:solidFill>
                          <a:srgbClr val="6AA84F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E06666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 dirty="0">
                          <a:solidFill>
                            <a:srgbClr val="E066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Not for job output</a:t>
                      </a:r>
                      <a:endParaRPr sz="1800" dirty="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 dirty="0">
                          <a:solidFill>
                            <a:srgbClr val="6AA84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Large data</a:t>
                      </a: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 dirty="0">
                          <a:solidFill>
                            <a:srgbClr val="6AA84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Can be shared with others</a:t>
                      </a: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 dirty="0">
                          <a:solidFill>
                            <a:srgbClr val="6AA84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Fast Data transfer to compute nodes</a:t>
                      </a: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E06666"/>
                        </a:buClr>
                        <a:buSzPts val="1800"/>
                        <a:buFont typeface="Helvetica Neue"/>
                        <a:buChar char="●"/>
                      </a:pPr>
                      <a:endParaRPr lang="en-US" sz="1800" dirty="0">
                        <a:solidFill>
                          <a:srgbClr val="E06666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E06666"/>
                        </a:buClr>
                        <a:buSzPts val="1800"/>
                        <a:buFont typeface="Helvetica Neue"/>
                        <a:buChar char="●"/>
                      </a:pPr>
                      <a:endParaRPr lang="en-US" sz="1800" dirty="0">
                        <a:solidFill>
                          <a:srgbClr val="E06666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E06666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 dirty="0">
                          <a:solidFill>
                            <a:srgbClr val="E066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Not backed up!</a:t>
                      </a: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E06666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 dirty="0">
                          <a:solidFill>
                            <a:srgbClr val="E066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Purged after 90 days!</a:t>
                      </a: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E06666"/>
                        </a:buClr>
                        <a:buSzPts val="1800"/>
                        <a:buFont typeface="Helvetica Neue"/>
                        <a:buChar char="●"/>
                      </a:pPr>
                      <a:endParaRPr sz="1200" dirty="0">
                        <a:solidFill>
                          <a:srgbClr val="E06666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6775">
                <a:tc gridSpan="3">
                  <a:txBody>
                    <a:bodyPr/>
                    <a:lstStyle/>
                    <a:p>
                      <a:pPr marL="457200" lvl="0" indent="-2286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PetaLibrary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is also available via Globus! </a:t>
                      </a:r>
                    </a:p>
                    <a:p>
                      <a:pPr marL="457200" lvl="0" indent="-2286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Filesystem documentation: 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  <a:hlinkClick r:id="rId2"/>
                        </a:rPr>
                        <a:t>https://curc.readthedocs.io/en/latest/compute/filesystems.html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endParaRPr sz="1800" dirty="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pPr marL="457200" lvl="0" indent="-2286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endParaRPr sz="1800" dirty="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pPr marL="457200" lvl="0" indent="-2286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endParaRPr sz="1800" dirty="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63384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54F94B-7697-4EF8-9AB1-8C12E132A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GUI option - Globus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1603FE-E471-44DA-BC33-ABE088257A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4835"/>
            <a:ext cx="10515600" cy="443079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>
                <a:latin typeface="Helvetica"/>
                <a:cs typeface="Helvetica"/>
              </a:rPr>
              <a:t>Globus is a service that allows for users to reliably move, share, and discover data</a:t>
            </a:r>
          </a:p>
          <a:p>
            <a:r>
              <a:rPr lang="en-US" dirty="0">
                <a:latin typeface="Helvetica"/>
                <a:cs typeface="Helvetica"/>
              </a:rPr>
              <a:t>Command line version is also available </a:t>
            </a:r>
          </a:p>
          <a:p>
            <a:r>
              <a:rPr lang="en-US" dirty="0">
                <a:latin typeface="Helvetica"/>
                <a:cs typeface="Helvetica"/>
              </a:rPr>
              <a:t>Our recommended way to transfer data </a:t>
            </a:r>
            <a:endParaRPr lang="en-US" dirty="0">
              <a:cs typeface="Helvetica"/>
            </a:endParaRPr>
          </a:p>
          <a:p>
            <a:pPr lvl="1"/>
            <a:r>
              <a:rPr lang="en-US" dirty="0"/>
              <a:t>Stable and fast data transfers</a:t>
            </a:r>
          </a:p>
          <a:p>
            <a:pPr lvl="1"/>
            <a:r>
              <a:rPr lang="en-US" dirty="0"/>
              <a:t>Transfers continue if a user disconnects</a:t>
            </a:r>
          </a:p>
          <a:p>
            <a:pPr lvl="1"/>
            <a:r>
              <a:rPr lang="en-US" dirty="0">
                <a:latin typeface="Helvetica"/>
                <a:cs typeface="Helvetica"/>
              </a:rPr>
              <a:t>Web GUI or Globus Connect Personal GUI</a:t>
            </a:r>
          </a:p>
          <a:p>
            <a:r>
              <a:rPr lang="en-US" dirty="0">
                <a:latin typeface="Helvetica"/>
                <a:cs typeface="Helvetica"/>
              </a:rPr>
              <a:t>Supported on all major operating systems</a:t>
            </a:r>
          </a:p>
          <a:p>
            <a:pPr lvl="1"/>
            <a:r>
              <a:rPr lang="en-US" dirty="0">
                <a:latin typeface="Helvetica"/>
                <a:cs typeface="Helvetica"/>
              </a:rPr>
              <a:t>Works well with cloud storage providers</a:t>
            </a:r>
          </a:p>
          <a:p>
            <a:pPr lvl="1"/>
            <a:endParaRPr lang="en-US" dirty="0">
              <a:latin typeface="Helvetica"/>
              <a:cs typeface="Helvetica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0F090B-B9C3-4B28-8BAB-DA4372685B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CEFA6-1ADB-854E-9A60-5C1B328AD313}" type="datetime1">
              <a:rPr lang="en-US" smtClean="0"/>
              <a:t>2/15/24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E45ADC-5C02-465D-8DE5-648DF9DE6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Data Transfer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FADCDA-898F-4AEC-908B-15D76F0B08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6</a:t>
            </a:fld>
            <a:endParaRPr lang="en-US"/>
          </a:p>
        </p:txBody>
      </p:sp>
      <p:pic>
        <p:nvPicPr>
          <p:cNvPr id="14" name="Picture 13" descr="A picture containing drawing, food&#10;&#10;Description automatically generated">
            <a:extLst>
              <a:ext uri="{FF2B5EF4-FFF2-40B4-BE49-F238E27FC236}">
                <a16:creationId xmlns:a16="http://schemas.microsoft.com/office/drawing/2014/main" id="{49B39811-EC40-4EE9-9890-908A598E24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8800" y="3740233"/>
            <a:ext cx="1905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5163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FC202-DADB-4548-8531-414B1195F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Globus 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1E7F7A-C855-4D2B-97B5-8656E98D3B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0282" y="2390169"/>
            <a:ext cx="10651435" cy="242037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200" dirty="0"/>
              <a:t>Logging into the web-based interface for Globus </a:t>
            </a:r>
          </a:p>
          <a:p>
            <a:pPr lvl="1"/>
            <a:r>
              <a:rPr lang="en-US" sz="2400" dirty="0"/>
              <a:t>Provides a nice GUI for managing files on CURC resources</a:t>
            </a:r>
          </a:p>
          <a:p>
            <a:pPr marL="457200" lvl="1" indent="0">
              <a:buNone/>
            </a:pPr>
            <a:endParaRPr lang="en-US" sz="2400" dirty="0"/>
          </a:p>
          <a:p>
            <a:r>
              <a:rPr lang="en-US" sz="3200" dirty="0"/>
              <a:t>Installing a Globus Endpoint on your local machine</a:t>
            </a:r>
          </a:p>
          <a:p>
            <a:pPr lvl="1"/>
            <a:r>
              <a:rPr lang="en-US" sz="2400" dirty="0"/>
              <a:t>Allows you to interact with files on your local machine via Globus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20F75C-A166-481E-9B0D-991F7F1D05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6917AC-E603-BC4C-BEC0-77966493CEBD}" type="datetime1">
              <a:rPr lang="en-US" smtClean="0"/>
              <a:t>2/15/24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5AC1EE-FA8F-49D9-82AD-4F0FB1B43E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Data Transfer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D9CB23-D332-4962-81EE-5B88492141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4191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FC202-DADB-4548-8531-414B1195F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Globus Web-based interface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1E7F7A-C855-4D2B-97B5-8656E98D3B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651435" cy="416312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/>
              <a:t>Globus login is simple and quick</a:t>
            </a:r>
          </a:p>
          <a:p>
            <a:pPr marL="0" indent="0">
              <a:buNone/>
            </a:pPr>
            <a:endParaRPr lang="en-US" dirty="0"/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latin typeface="Helvetica"/>
                <a:cs typeface="Helvetica"/>
              </a:rPr>
              <a:t>Navigate to </a:t>
            </a:r>
            <a:r>
              <a:rPr lang="en-US" dirty="0">
                <a:hlinkClick r:id="rId2"/>
              </a:rPr>
              <a:t>https://app.globus.org </a:t>
            </a:r>
            <a:endParaRPr lang="en-US" dirty="0"/>
          </a:p>
          <a:p>
            <a:pPr lvl="2"/>
            <a:r>
              <a:rPr lang="en-US" dirty="0">
                <a:latin typeface="Helvetica"/>
                <a:cs typeface="Helvetica"/>
              </a:rPr>
              <a:t>CU Boulder users </a:t>
            </a:r>
          </a:p>
          <a:p>
            <a:pPr lvl="3"/>
            <a:r>
              <a:rPr lang="en-US" dirty="0">
                <a:latin typeface="Helvetica"/>
                <a:cs typeface="Helvetica"/>
              </a:rPr>
              <a:t>Select “University of Colorado at Boulder” in the dropdown menu</a:t>
            </a:r>
          </a:p>
          <a:p>
            <a:pPr lvl="2"/>
            <a:r>
              <a:rPr lang="en-US" dirty="0">
                <a:latin typeface="Helvetica"/>
                <a:cs typeface="Helvetica"/>
              </a:rPr>
              <a:t>CSU users</a:t>
            </a:r>
          </a:p>
          <a:p>
            <a:pPr lvl="3"/>
            <a:r>
              <a:rPr lang="en-US" dirty="0">
                <a:latin typeface="Helvetica"/>
                <a:cs typeface="Helvetica"/>
              </a:rPr>
              <a:t>Select “Colorado State University”</a:t>
            </a:r>
          </a:p>
          <a:p>
            <a:pPr lvl="2"/>
            <a:r>
              <a:rPr lang="en-US" dirty="0">
                <a:latin typeface="Helvetica"/>
                <a:cs typeface="Helvetica"/>
              </a:rPr>
              <a:t>AMC and RMACC users </a:t>
            </a:r>
          </a:p>
          <a:p>
            <a:pPr lvl="3"/>
            <a:r>
              <a:rPr lang="en-US" dirty="0">
                <a:latin typeface="Helvetica"/>
                <a:cs typeface="Helvetica"/>
              </a:rPr>
              <a:t>Select “ACCESS CI (formerly XSEDE)”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Login with your credentials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Continue with onscreen prompts until you are brought to the Globus Web GUI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20F75C-A166-481E-9B0D-991F7F1D05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F6341F-5955-F84F-86D1-08BD538A50F4}" type="datetime1">
              <a:rPr lang="en-US" smtClean="0"/>
              <a:t>2/15/24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5AC1EE-FA8F-49D9-82AD-4F0FB1B43E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Data Transfer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D9CB23-D332-4962-81EE-5B88492141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6989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C90EC7-8408-23FA-B291-70F16C8E9A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0305B-CE47-DE4C-A200-81FBB40D8690}" type="datetime1">
              <a:rPr lang="en-US" smtClean="0"/>
              <a:t>2/15/24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C29B3B-74C5-E533-A2C0-1162579E8D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Data Transfer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D009A7-125C-AD00-B217-5E72B06A3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9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A912ED-1A20-747F-8F97-77B311DDC069}"/>
              </a:ext>
            </a:extLst>
          </p:cNvPr>
          <p:cNvSpPr txBox="1"/>
          <p:nvPr/>
        </p:nvSpPr>
        <p:spPr>
          <a:xfrm>
            <a:off x="2706094" y="1797784"/>
            <a:ext cx="6096000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0" dirty="0"/>
              <a:t>Globus Web GUI</a:t>
            </a:r>
          </a:p>
          <a:p>
            <a:pPr algn="ctr"/>
            <a:r>
              <a:rPr lang="en-US" sz="4000" dirty="0"/>
              <a:t>Let’s take a look!</a:t>
            </a:r>
          </a:p>
        </p:txBody>
      </p:sp>
    </p:spTree>
    <p:extLst>
      <p:ext uri="{BB962C8B-B14F-4D97-AF65-F5344CB8AC3E}">
        <p14:creationId xmlns:p14="http://schemas.microsoft.com/office/powerpoint/2010/main" val="21398574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xample" id="{136DCCF9-56F0-2149-856F-315BA5D9D1CA}" vid="{D06CB102-DD95-5D48-B327-DF65A4E2E80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18855</TotalTime>
  <Words>946</Words>
  <Application>Microsoft Macintosh PowerPoint</Application>
  <PresentationFormat>Widescreen</PresentationFormat>
  <Paragraphs>164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Arial</vt:lpstr>
      <vt:lpstr>Calibri</vt:lpstr>
      <vt:lpstr>Helvetica</vt:lpstr>
      <vt:lpstr>Helvetica Light</vt:lpstr>
      <vt:lpstr>Helvetica Neue</vt:lpstr>
      <vt:lpstr>Slack-Lato</vt:lpstr>
      <vt:lpstr>Office Theme</vt:lpstr>
      <vt:lpstr>Data Transfer with Globus</vt:lpstr>
      <vt:lpstr>PowerPoint Presentation</vt:lpstr>
      <vt:lpstr>Outline</vt:lpstr>
      <vt:lpstr>Accessing Data on CURC Resources</vt:lpstr>
      <vt:lpstr>General Filesystem Structure</vt:lpstr>
      <vt:lpstr>GUI option - Globus</vt:lpstr>
      <vt:lpstr>Globus Demo</vt:lpstr>
      <vt:lpstr>Globus Web-based interface</vt:lpstr>
      <vt:lpstr>PowerPoint Presentation</vt:lpstr>
      <vt:lpstr>Local Globus Endpoint</vt:lpstr>
      <vt:lpstr>Local Globus Endpoint-Installed</vt:lpstr>
      <vt:lpstr>Local Globus Endpoint-Configure</vt:lpstr>
      <vt:lpstr>PowerPoint Presentation</vt:lpstr>
      <vt:lpstr>PowerPoint Presentation</vt:lpstr>
      <vt:lpstr>PowerPoint Presentation</vt:lpstr>
      <vt:lpstr>PowerPoint Presentation</vt:lpstr>
      <vt:lpstr>Globus Shared Endpoints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GUIs on Blanca</dc:title>
  <dc:creator>Microsoft Office User</dc:creator>
  <cp:lastModifiedBy>Brandon Reyes</cp:lastModifiedBy>
  <cp:revision>648</cp:revision>
  <dcterms:created xsi:type="dcterms:W3CDTF">2019-04-12T06:07:02Z</dcterms:created>
  <dcterms:modified xsi:type="dcterms:W3CDTF">2024-02-15T23:50:02Z</dcterms:modified>
</cp:coreProperties>
</file>